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4676438" cy="12801600"/>
  <p:notesSz cx="6858000" cy="9144000"/>
  <p:defaultTextStyle>
    <a:defPPr>
      <a:defRPr lang="en-US"/>
    </a:defPPr>
    <a:lvl1pPr marL="0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9253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78504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67756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57007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46260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35513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524764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314016" algn="l" defTabSz="78925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6316" autoAdjust="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616" y="-128"/>
      </p:cViewPr>
      <p:guideLst>
        <p:guide orient="horz" pos="4031"/>
        <p:guide pos="46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C72A-058B-EA49-A14E-583089C527F7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80909-FD7C-944C-BB67-66DD248E8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733" y="3976801"/>
            <a:ext cx="12474972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468" y="7254241"/>
            <a:ext cx="10273507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9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78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67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5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4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35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524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314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40420" y="512663"/>
            <a:ext cx="3302199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3823" y="512663"/>
            <a:ext cx="9661988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340" y="8226220"/>
            <a:ext cx="12474972" cy="2542541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340" y="5425869"/>
            <a:ext cx="12474972" cy="280035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925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7850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36775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15700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39462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7355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5247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3140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3825" y="2987047"/>
            <a:ext cx="6482093" cy="8448465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0526" y="2987047"/>
            <a:ext cx="6482093" cy="8448465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827" y="2865548"/>
            <a:ext cx="6484643" cy="1194225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789253" indent="0">
              <a:buNone/>
              <a:defRPr sz="3400" b="1"/>
            </a:lvl2pPr>
            <a:lvl3pPr marL="1578504" indent="0">
              <a:buNone/>
              <a:defRPr sz="3100" b="1"/>
            </a:lvl3pPr>
            <a:lvl4pPr marL="2367756" indent="0">
              <a:buNone/>
              <a:defRPr sz="2800" b="1"/>
            </a:lvl4pPr>
            <a:lvl5pPr marL="3157007" indent="0">
              <a:buNone/>
              <a:defRPr sz="2800" b="1"/>
            </a:lvl5pPr>
            <a:lvl6pPr marL="3946260" indent="0">
              <a:buNone/>
              <a:defRPr sz="2800" b="1"/>
            </a:lvl6pPr>
            <a:lvl7pPr marL="4735513" indent="0">
              <a:buNone/>
              <a:defRPr sz="2800" b="1"/>
            </a:lvl7pPr>
            <a:lvl8pPr marL="5524764" indent="0">
              <a:buNone/>
              <a:defRPr sz="2800" b="1"/>
            </a:lvl8pPr>
            <a:lvl9pPr marL="63140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827" y="4059769"/>
            <a:ext cx="6484643" cy="7375737"/>
          </a:xfrm>
        </p:spPr>
        <p:txBody>
          <a:bodyPr/>
          <a:lstStyle>
            <a:lvl1pPr>
              <a:defRPr sz="42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55433" y="2865548"/>
            <a:ext cx="6487188" cy="1194225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789253" indent="0">
              <a:buNone/>
              <a:defRPr sz="3400" b="1"/>
            </a:lvl2pPr>
            <a:lvl3pPr marL="1578504" indent="0">
              <a:buNone/>
              <a:defRPr sz="3100" b="1"/>
            </a:lvl3pPr>
            <a:lvl4pPr marL="2367756" indent="0">
              <a:buNone/>
              <a:defRPr sz="2800" b="1"/>
            </a:lvl4pPr>
            <a:lvl5pPr marL="3157007" indent="0">
              <a:buNone/>
              <a:defRPr sz="2800" b="1"/>
            </a:lvl5pPr>
            <a:lvl6pPr marL="3946260" indent="0">
              <a:buNone/>
              <a:defRPr sz="2800" b="1"/>
            </a:lvl6pPr>
            <a:lvl7pPr marL="4735513" indent="0">
              <a:buNone/>
              <a:defRPr sz="2800" b="1"/>
            </a:lvl7pPr>
            <a:lvl8pPr marL="5524764" indent="0">
              <a:buNone/>
              <a:defRPr sz="2800" b="1"/>
            </a:lvl8pPr>
            <a:lvl9pPr marL="63140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55433" y="4059769"/>
            <a:ext cx="6487188" cy="7375737"/>
          </a:xfrm>
        </p:spPr>
        <p:txBody>
          <a:bodyPr/>
          <a:lstStyle>
            <a:lvl1pPr>
              <a:defRPr sz="42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825" y="509698"/>
            <a:ext cx="4828449" cy="216916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8081" y="509701"/>
            <a:ext cx="8204538" cy="1092581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2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3825" y="2678864"/>
            <a:ext cx="4828449" cy="8756650"/>
          </a:xfrm>
        </p:spPr>
        <p:txBody>
          <a:bodyPr/>
          <a:lstStyle>
            <a:lvl1pPr marL="0" indent="0">
              <a:buNone/>
              <a:defRPr sz="2500"/>
            </a:lvl1pPr>
            <a:lvl2pPr marL="789253" indent="0">
              <a:buNone/>
              <a:defRPr sz="2200"/>
            </a:lvl2pPr>
            <a:lvl3pPr marL="1578504" indent="0">
              <a:buNone/>
              <a:defRPr sz="1700"/>
            </a:lvl3pPr>
            <a:lvl4pPr marL="2367756" indent="0">
              <a:buNone/>
              <a:defRPr sz="1500"/>
            </a:lvl4pPr>
            <a:lvl5pPr marL="3157007" indent="0">
              <a:buNone/>
              <a:defRPr sz="1500"/>
            </a:lvl5pPr>
            <a:lvl6pPr marL="3946260" indent="0">
              <a:buNone/>
              <a:defRPr sz="1500"/>
            </a:lvl6pPr>
            <a:lvl7pPr marL="4735513" indent="0">
              <a:buNone/>
              <a:defRPr sz="1500"/>
            </a:lvl7pPr>
            <a:lvl8pPr marL="5524764" indent="0">
              <a:buNone/>
              <a:defRPr sz="1500"/>
            </a:lvl8pPr>
            <a:lvl9pPr marL="631401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684" y="8961123"/>
            <a:ext cx="8805863" cy="105791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76684" y="1143848"/>
            <a:ext cx="8805863" cy="7680960"/>
          </a:xfrm>
        </p:spPr>
        <p:txBody>
          <a:bodyPr/>
          <a:lstStyle>
            <a:lvl1pPr marL="0" indent="0">
              <a:buNone/>
              <a:defRPr sz="5500"/>
            </a:lvl1pPr>
            <a:lvl2pPr marL="789253" indent="0">
              <a:buNone/>
              <a:defRPr sz="4800"/>
            </a:lvl2pPr>
            <a:lvl3pPr marL="1578504" indent="0">
              <a:buNone/>
              <a:defRPr sz="4200"/>
            </a:lvl3pPr>
            <a:lvl4pPr marL="2367756" indent="0">
              <a:buNone/>
              <a:defRPr sz="3400"/>
            </a:lvl4pPr>
            <a:lvl5pPr marL="3157007" indent="0">
              <a:buNone/>
              <a:defRPr sz="3400"/>
            </a:lvl5pPr>
            <a:lvl6pPr marL="3946260" indent="0">
              <a:buNone/>
              <a:defRPr sz="3400"/>
            </a:lvl6pPr>
            <a:lvl7pPr marL="4735513" indent="0">
              <a:buNone/>
              <a:defRPr sz="3400"/>
            </a:lvl7pPr>
            <a:lvl8pPr marL="5524764" indent="0">
              <a:buNone/>
              <a:defRPr sz="3400"/>
            </a:lvl8pPr>
            <a:lvl9pPr marL="6314016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6684" y="10019037"/>
            <a:ext cx="8805863" cy="1502410"/>
          </a:xfrm>
        </p:spPr>
        <p:txBody>
          <a:bodyPr/>
          <a:lstStyle>
            <a:lvl1pPr marL="0" indent="0">
              <a:buNone/>
              <a:defRPr sz="2500"/>
            </a:lvl1pPr>
            <a:lvl2pPr marL="789253" indent="0">
              <a:buNone/>
              <a:defRPr sz="2200"/>
            </a:lvl2pPr>
            <a:lvl3pPr marL="1578504" indent="0">
              <a:buNone/>
              <a:defRPr sz="1700"/>
            </a:lvl3pPr>
            <a:lvl4pPr marL="2367756" indent="0">
              <a:buNone/>
              <a:defRPr sz="1500"/>
            </a:lvl4pPr>
            <a:lvl5pPr marL="3157007" indent="0">
              <a:buNone/>
              <a:defRPr sz="1500"/>
            </a:lvl5pPr>
            <a:lvl6pPr marL="3946260" indent="0">
              <a:buNone/>
              <a:defRPr sz="1500"/>
            </a:lvl6pPr>
            <a:lvl7pPr marL="4735513" indent="0">
              <a:buNone/>
              <a:defRPr sz="1500"/>
            </a:lvl7pPr>
            <a:lvl8pPr marL="5524764" indent="0">
              <a:buNone/>
              <a:defRPr sz="1500"/>
            </a:lvl8pPr>
            <a:lvl9pPr marL="631401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3822" y="512662"/>
            <a:ext cx="13208794" cy="2133600"/>
          </a:xfrm>
          <a:prstGeom prst="rect">
            <a:avLst/>
          </a:prstGeom>
        </p:spPr>
        <p:txBody>
          <a:bodyPr vert="horz" lIns="157851" tIns="78925" rIns="157851" bIns="789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822" y="2987047"/>
            <a:ext cx="13208794" cy="8448465"/>
          </a:xfrm>
          <a:prstGeom prst="rect">
            <a:avLst/>
          </a:prstGeom>
        </p:spPr>
        <p:txBody>
          <a:bodyPr vert="horz" lIns="157851" tIns="78925" rIns="157851" bIns="789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22" y="11865195"/>
            <a:ext cx="3424502" cy="681567"/>
          </a:xfrm>
          <a:prstGeom prst="rect">
            <a:avLst/>
          </a:prstGeom>
        </p:spPr>
        <p:txBody>
          <a:bodyPr vert="horz" lIns="157851" tIns="78925" rIns="157851" bIns="7892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0023-4FAC-DE4B-9D0A-AE9D89014E55}" type="datetimeFigureOut">
              <a:rPr lang="en-US" smtClean="0"/>
              <a:pPr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4452" y="11865195"/>
            <a:ext cx="4647539" cy="681567"/>
          </a:xfrm>
          <a:prstGeom prst="rect">
            <a:avLst/>
          </a:prstGeom>
        </p:spPr>
        <p:txBody>
          <a:bodyPr vert="horz" lIns="157851" tIns="78925" rIns="157851" bIns="7892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8114" y="11865195"/>
            <a:ext cx="3424502" cy="681567"/>
          </a:xfrm>
          <a:prstGeom prst="rect">
            <a:avLst/>
          </a:prstGeom>
        </p:spPr>
        <p:txBody>
          <a:bodyPr vert="horz" lIns="157851" tIns="78925" rIns="157851" bIns="7892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AAAA-09F0-494E-A020-DAA3CC790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9253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1939" indent="-591939" algn="l" defTabSz="78925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82534" indent="-493283" algn="l" defTabSz="789253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73129" indent="-394626" algn="l" defTabSz="789253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762382" indent="-394626" algn="l" defTabSz="789253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51633" indent="-394626" algn="l" defTabSz="789253" rtl="0" eaLnBrk="1" latinLnBrk="0" hangingPunct="1">
        <a:spcBef>
          <a:spcPct val="20000"/>
        </a:spcBef>
        <a:buFont typeface="Arial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40886" indent="-394626" algn="l" defTabSz="78925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130137" indent="-394626" algn="l" defTabSz="78925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919389" indent="-394626" algn="l" defTabSz="78925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708642" indent="-394626" algn="l" defTabSz="78925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9253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78504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67756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57007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46260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35513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24764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314016" algn="l" defTabSz="78925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Products, Risks and Addictive Nature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Tobacco Affects the Body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Stomach and colon</a:t>
            </a:r>
          </a:p>
          <a:p>
            <a:pPr lvl="1"/>
            <a:r>
              <a:rPr lang="en-US" dirty="0" smtClean="0"/>
              <a:t>Can cause stomach ___________</a:t>
            </a:r>
          </a:p>
          <a:p>
            <a:pPr lvl="1"/>
            <a:r>
              <a:rPr lang="en-US" dirty="0" smtClean="0"/>
              <a:t>Can cause colon cancer</a:t>
            </a:r>
          </a:p>
          <a:p>
            <a:pPr lvl="1"/>
            <a:r>
              <a:rPr lang="en-US" dirty="0" smtClean="0"/>
              <a:t>____________ System</a:t>
            </a:r>
          </a:p>
          <a:p>
            <a:r>
              <a:rPr lang="en-US" dirty="0" smtClean="0"/>
              <a:t>Bladder</a:t>
            </a:r>
          </a:p>
          <a:p>
            <a:pPr lvl="1"/>
            <a:r>
              <a:rPr lang="en-US" dirty="0" smtClean="0"/>
              <a:t>Can cause kidney cancer</a:t>
            </a:r>
          </a:p>
          <a:p>
            <a:pPr lvl="1"/>
            <a:r>
              <a:rPr lang="en-US" dirty="0" smtClean="0"/>
              <a:t>___________ Cancer</a:t>
            </a:r>
          </a:p>
          <a:p>
            <a:pPr lvl="1"/>
            <a:r>
              <a:rPr lang="en-US" dirty="0" smtClean="0"/>
              <a:t>___________ 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Mouth, teeth, throat and fingers</a:t>
            </a:r>
          </a:p>
          <a:p>
            <a:pPr lvl="1"/>
            <a:r>
              <a:rPr lang="en-US" dirty="0" smtClean="0"/>
              <a:t>Bad ___________</a:t>
            </a:r>
          </a:p>
          <a:p>
            <a:pPr lvl="1"/>
            <a:r>
              <a:rPr lang="en-US" dirty="0" smtClean="0"/>
              <a:t>______________ teeth</a:t>
            </a:r>
          </a:p>
          <a:p>
            <a:pPr lvl="1"/>
            <a:r>
              <a:rPr lang="en-US" dirty="0" smtClean="0"/>
              <a:t>Gum disease</a:t>
            </a:r>
          </a:p>
          <a:p>
            <a:pPr lvl="1"/>
            <a:r>
              <a:rPr lang="en-US" dirty="0" smtClean="0"/>
              <a:t>Mouth, throat, esophageal __________</a:t>
            </a:r>
          </a:p>
          <a:p>
            <a:pPr lvl="1"/>
            <a:r>
              <a:rPr lang="en-US" dirty="0" smtClean="0"/>
              <a:t>______________ fingers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Damages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3473" b="-23473"/>
          <a:stretch>
            <a:fillRect/>
          </a:stretch>
        </p:blipFill>
        <p:spPr/>
      </p:pic>
      <p:pic>
        <p:nvPicPr>
          <p:cNvPr id="6" name="Content Placeholder 5" descr="images.jpe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67490" b="-67490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Diseases Linked to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Abnormal cell growth</a:t>
            </a:r>
          </a:p>
          <a:p>
            <a:pPr lvl="1"/>
            <a:r>
              <a:rPr lang="en-US" dirty="0" smtClean="0"/>
              <a:t>Most common cause of death from smokers</a:t>
            </a:r>
          </a:p>
          <a:p>
            <a:r>
              <a:rPr lang="en-US" dirty="0" smtClean="0"/>
              <a:t>Chronic Bronchitis</a:t>
            </a:r>
          </a:p>
          <a:p>
            <a:pPr lvl="1"/>
            <a:r>
              <a:rPr lang="en-US" dirty="0" smtClean="0"/>
              <a:t>Mucus ____________ the airways</a:t>
            </a:r>
          </a:p>
          <a:p>
            <a:pPr lvl="1"/>
            <a:r>
              <a:rPr lang="en-US" dirty="0" smtClean="0"/>
              <a:t>“Smokers cough”</a:t>
            </a:r>
          </a:p>
          <a:p>
            <a:r>
              <a:rPr lang="en-US" dirty="0" smtClean="0"/>
              <a:t>Respiratory infection</a:t>
            </a:r>
          </a:p>
          <a:p>
            <a:pPr lvl="1"/>
            <a:r>
              <a:rPr lang="en-US" dirty="0" smtClean="0"/>
              <a:t>Colds</a:t>
            </a:r>
          </a:p>
          <a:p>
            <a:pPr lvl="1"/>
            <a:r>
              <a:rPr lang="en-US" dirty="0" smtClean="0"/>
              <a:t>Pneumonia</a:t>
            </a:r>
          </a:p>
          <a:p>
            <a:pPr lvl="1"/>
            <a:r>
              <a:rPr lang="en-US" dirty="0" smtClean="0"/>
              <a:t>Smoking _________ the body of ____________ ______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Emphysema</a:t>
            </a:r>
          </a:p>
          <a:p>
            <a:pPr lvl="1"/>
            <a:r>
              <a:rPr lang="en-US" dirty="0" smtClean="0"/>
              <a:t>Air sacs in the lungs that become damaged</a:t>
            </a:r>
          </a:p>
          <a:p>
            <a:pPr lvl="1"/>
            <a:r>
              <a:rPr lang="en-US" dirty="0" smtClean="0"/>
              <a:t>Body does not get _________</a:t>
            </a:r>
          </a:p>
          <a:p>
            <a:pPr lvl="1"/>
            <a:r>
              <a:rPr lang="en-US" dirty="0" smtClean="0"/>
              <a:t>Responsible for 100,000 death per year</a:t>
            </a:r>
          </a:p>
          <a:p>
            <a:r>
              <a:rPr lang="en-US" dirty="0" smtClean="0"/>
              <a:t>Asthma</a:t>
            </a:r>
          </a:p>
          <a:p>
            <a:pPr lvl="1"/>
            <a:r>
              <a:rPr lang="en-US" dirty="0" smtClean="0"/>
              <a:t>Chronic ______________ when the air sacs become damaged</a:t>
            </a:r>
          </a:p>
          <a:p>
            <a:pPr lvl="1"/>
            <a:r>
              <a:rPr lang="en-US" dirty="0" smtClean="0"/>
              <a:t>Smokes exposure in those that have ___________ can cause ____________ frequent and severe attacks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People Use Tobacco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_____ __________ more likely to be a smokers</a:t>
            </a:r>
          </a:p>
          <a:p>
            <a:r>
              <a:rPr lang="en-US" dirty="0" smtClean="0"/>
              <a:t>Role models</a:t>
            </a:r>
          </a:p>
          <a:p>
            <a:r>
              <a:rPr lang="en-US" dirty="0" smtClean="0"/>
              <a:t>Media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 of Americans DO NOT use tobacco products!!!</a:t>
            </a:r>
          </a:p>
          <a:p>
            <a:r>
              <a:rPr lang="en-US" dirty="0" smtClean="0"/>
              <a:t>Not everyone is doing it!</a:t>
            </a:r>
          </a:p>
          <a:p>
            <a:r>
              <a:rPr lang="en-US" dirty="0" smtClean="0"/>
              <a:t>Don’t start so you don’t have to quit!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Tobacco Free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Reject any offers</a:t>
            </a:r>
          </a:p>
          <a:p>
            <a:pPr lvl="1"/>
            <a:r>
              <a:rPr lang="en-US" dirty="0" smtClean="0"/>
              <a:t>“JUST SAY NO!”</a:t>
            </a:r>
          </a:p>
          <a:p>
            <a:pPr lvl="1"/>
            <a:r>
              <a:rPr lang="en-US" dirty="0" smtClean="0"/>
              <a:t>___________ _________</a:t>
            </a:r>
          </a:p>
          <a:p>
            <a:r>
              <a:rPr lang="en-US" dirty="0" smtClean="0"/>
              <a:t>Avoid Situations</a:t>
            </a:r>
          </a:p>
          <a:p>
            <a:r>
              <a:rPr lang="en-US" dirty="0" smtClean="0"/>
              <a:t>Be a _________ model/leader</a:t>
            </a:r>
          </a:p>
          <a:p>
            <a:r>
              <a:rPr lang="en-US" dirty="0" smtClean="0"/>
              <a:t>Stay true to </a:t>
            </a:r>
            <a:r>
              <a:rPr lang="en-US" smtClean="0"/>
              <a:t>your ___________ _______ ___________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Tobacco</a:t>
            </a:r>
          </a:p>
          <a:p>
            <a:pPr lvl="1"/>
            <a:r>
              <a:rPr lang="en-US" dirty="0" smtClean="0"/>
              <a:t>Plant that is used to make many products</a:t>
            </a:r>
          </a:p>
          <a:p>
            <a:pPr lvl="1"/>
            <a:r>
              <a:rPr lang="en-US" dirty="0" smtClean="0"/>
              <a:t>Contains _____________</a:t>
            </a:r>
          </a:p>
          <a:p>
            <a:pPr lvl="2"/>
            <a:r>
              <a:rPr lang="en-US" dirty="0" smtClean="0"/>
              <a:t>_______________ addictive drug in ______ tobacco products</a:t>
            </a:r>
          </a:p>
          <a:p>
            <a:pPr lvl="2"/>
            <a:r>
              <a:rPr lang="en-US" dirty="0" smtClean="0"/>
              <a:t>Goes directly to the ________</a:t>
            </a:r>
          </a:p>
          <a:p>
            <a:pPr lvl="2"/>
            <a:r>
              <a:rPr lang="en-US" dirty="0" smtClean="0"/>
              <a:t>Raises heart rate and blood pressure</a:t>
            </a:r>
          </a:p>
          <a:p>
            <a:endParaRPr lang="en-US" dirty="0"/>
          </a:p>
        </p:txBody>
      </p:sp>
      <p:pic>
        <p:nvPicPr>
          <p:cNvPr id="9" name="Content Placeholder 8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442" b="-33442"/>
          <a:stretch>
            <a:fillRect/>
          </a:stretch>
        </p:blipFill>
        <p:spPr>
          <a:xfrm>
            <a:off x="7460526" y="1975061"/>
            <a:ext cx="6482093" cy="844846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Tobacco Products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3825" y="2987040"/>
            <a:ext cx="6482093" cy="93013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Cigarettes</a:t>
            </a:r>
          </a:p>
          <a:p>
            <a:pPr lvl="2"/>
            <a:r>
              <a:rPr lang="en-US" dirty="0" smtClean="0"/>
              <a:t>________________-smoke</a:t>
            </a:r>
          </a:p>
          <a:p>
            <a:pPr lvl="1"/>
            <a:r>
              <a:rPr lang="en-US" dirty="0" smtClean="0"/>
              <a:t>Smokeless tobacco</a:t>
            </a:r>
          </a:p>
          <a:p>
            <a:pPr lvl="2"/>
            <a:r>
              <a:rPr lang="en-US" dirty="0" smtClean="0"/>
              <a:t>Chewing tobacco</a:t>
            </a:r>
          </a:p>
          <a:p>
            <a:pPr lvl="3"/>
            <a:r>
              <a:rPr lang="en-US" dirty="0" smtClean="0"/>
              <a:t>Held between ____________ ________ ____________</a:t>
            </a:r>
          </a:p>
          <a:p>
            <a:pPr lvl="2"/>
            <a:r>
              <a:rPr lang="en-US" dirty="0" smtClean="0"/>
              <a:t>Snuff</a:t>
            </a:r>
          </a:p>
          <a:p>
            <a:pPr lvl="3"/>
            <a:r>
              <a:rPr lang="en-US" dirty="0" smtClean="0"/>
              <a:t>Snorted	</a:t>
            </a:r>
          </a:p>
          <a:p>
            <a:pPr lvl="1"/>
            <a:r>
              <a:rPr lang="en-US" dirty="0" smtClean="0"/>
              <a:t>Pipes</a:t>
            </a:r>
          </a:p>
          <a:p>
            <a:pPr lvl="2"/>
            <a:r>
              <a:rPr lang="en-US" dirty="0" smtClean="0"/>
              <a:t>Smoke is held in the mouth</a:t>
            </a:r>
          </a:p>
          <a:p>
            <a:pPr lvl="1"/>
            <a:r>
              <a:rPr lang="en-US" dirty="0" smtClean="0"/>
              <a:t>_____________</a:t>
            </a:r>
          </a:p>
          <a:p>
            <a:pPr lvl="2"/>
            <a:r>
              <a:rPr lang="en-US" dirty="0" smtClean="0"/>
              <a:t>Smoke is held in the mouth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H</a:t>
            </a:r>
            <a:r>
              <a:rPr lang="en-US" dirty="0" smtClean="0"/>
              <a:t>appens </a:t>
            </a:r>
            <a:r>
              <a:rPr lang="en-US" dirty="0"/>
              <a:t>P</a:t>
            </a:r>
            <a:r>
              <a:rPr lang="en-US" dirty="0" smtClean="0"/>
              <a:t>sychologically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7909" indent="-887909">
              <a:buFont typeface="+mj-lt"/>
              <a:buAutoNum type="arabicPeriod"/>
            </a:pPr>
            <a:r>
              <a:rPr lang="en-US" dirty="0" smtClean="0"/>
              <a:t>Within ________ ______________ nicotine enter bloodstream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Crosses protective barrier in brain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30 minutes after cigarette brain undergoes nicotine _________________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Brain adapts to nicotine by creating more nicotine receptors</a:t>
            </a:r>
          </a:p>
          <a:p>
            <a:pPr marL="1578504" lvl="1" indent="-887909"/>
            <a:r>
              <a:rPr lang="en-US" dirty="0" smtClean="0"/>
              <a:t>Feels normal with nicotine, abnormal without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Within hours </a:t>
            </a:r>
            <a:r>
              <a:rPr lang="en-US" dirty="0" err="1" smtClean="0"/>
              <a:t>withdrwal</a:t>
            </a:r>
            <a:r>
              <a:rPr lang="en-US" dirty="0" smtClean="0"/>
              <a:t> symptoms start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physically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87909" indent="-887909">
              <a:buFont typeface="+mj-lt"/>
              <a:buAutoNum type="arabicPeriod"/>
            </a:pPr>
            <a:r>
              <a:rPr lang="en-US" dirty="0" smtClean="0"/>
              <a:t>Airway of lungs _______________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________________ lung function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Nagging cough and shortness of breath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Increased heart rate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Elevated blood pressure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Carbon monoxide deprives cells of _________</a:t>
            </a:r>
          </a:p>
          <a:p>
            <a:pPr marL="887909" indent="-887909">
              <a:buFont typeface="+mj-lt"/>
              <a:buAutoNum type="arabicPeriod"/>
            </a:pPr>
            <a:r>
              <a:rPr lang="en-US" dirty="0" smtClean="0"/>
              <a:t>Exposes carcinogens to body tissues</a:t>
            </a:r>
          </a:p>
          <a:p>
            <a:pPr marL="1578504" lvl="1" indent="-887909"/>
            <a:r>
              <a:rPr lang="en-US" dirty="0" smtClean="0"/>
              <a:t>When smoke touches a cell it is _____________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Harmful Chemicals in Tobacco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in order to</a:t>
            </a:r>
          </a:p>
          <a:p>
            <a:pPr lvl="1"/>
            <a:r>
              <a:rPr lang="en-US" dirty="0" smtClean="0"/>
              <a:t>Keep tobacco ________</a:t>
            </a:r>
          </a:p>
          <a:p>
            <a:pPr lvl="1"/>
            <a:r>
              <a:rPr lang="en-US" dirty="0" smtClean="0"/>
              <a:t>Make it ________ better</a:t>
            </a:r>
          </a:p>
          <a:p>
            <a:pPr lvl="1"/>
            <a:r>
              <a:rPr lang="en-US" dirty="0" smtClean="0"/>
              <a:t>Help it _________</a:t>
            </a:r>
          </a:p>
          <a:p>
            <a:r>
              <a:rPr lang="en-US" dirty="0" smtClean="0"/>
              <a:t>Over ___________ harmful chemicals</a:t>
            </a:r>
          </a:p>
          <a:p>
            <a:r>
              <a:rPr lang="en-US" dirty="0" smtClean="0"/>
              <a:t>2 major dangerous chemicals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578504" lvl="1" indent="-789253">
              <a:buFont typeface="+mj-lt"/>
              <a:buAutoNum type="arabicPeriod"/>
            </a:pPr>
            <a:r>
              <a:rPr lang="en-US" dirty="0" smtClean="0"/>
              <a:t>Carbon Monoxide</a:t>
            </a:r>
          </a:p>
          <a:p>
            <a:pPr marL="2269100" lvl="2" indent="-789253"/>
            <a:r>
              <a:rPr lang="en-US" dirty="0" smtClean="0"/>
              <a:t>___________ that makes it hard for the blood to carry oxygen</a:t>
            </a:r>
          </a:p>
          <a:p>
            <a:pPr marL="1578504" lvl="1" indent="-789253">
              <a:buFont typeface="+mj-lt"/>
              <a:buAutoNum type="arabicPeriod"/>
            </a:pPr>
            <a:r>
              <a:rPr lang="en-US" dirty="0" smtClean="0"/>
              <a:t>Tar</a:t>
            </a:r>
          </a:p>
          <a:p>
            <a:pPr marL="2269100" lvl="2" indent="-789253"/>
            <a:r>
              <a:rPr lang="en-US" dirty="0" smtClean="0"/>
              <a:t>Sticky substance that can ______________ the airways</a:t>
            </a:r>
          </a:p>
          <a:p>
            <a:pPr marL="2269100" lvl="2" indent="-789253"/>
            <a:r>
              <a:rPr lang="en-US" dirty="0" smtClean="0"/>
              <a:t>Causes cancer</a:t>
            </a:r>
          </a:p>
          <a:p>
            <a:pPr marL="887909" indent="-789253"/>
            <a:r>
              <a:rPr lang="en-US" dirty="0" smtClean="0"/>
              <a:t>These ____________ are found in the air around the smokers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0800000" flipV="1">
            <a:off x="2873588" y="10553553"/>
            <a:ext cx="8805863" cy="124344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What’s in a cigarette?</a:t>
            </a:r>
            <a:endParaRPr lang="en-US" sz="4800" dirty="0"/>
          </a:p>
        </p:txBody>
      </p:sp>
      <p:pic>
        <p:nvPicPr>
          <p:cNvPr id="8" name="Picture Placeholder 7" descr="images-1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2303" b="-2303"/>
          <a:stretch>
            <a:fillRect/>
          </a:stretch>
        </p:blipFill>
        <p:spPr>
          <a:xfrm>
            <a:off x="1168403" y="667180"/>
            <a:ext cx="12280602" cy="792023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Types of Tobacco Smoke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Mainstream Smoke</a:t>
            </a:r>
          </a:p>
          <a:p>
            <a:pPr lvl="1"/>
            <a:r>
              <a:rPr lang="en-US" dirty="0" smtClean="0"/>
              <a:t>Smoke inhaled from the cigarette into the person’s lung</a:t>
            </a:r>
          </a:p>
          <a:p>
            <a:r>
              <a:rPr lang="en-US" dirty="0" err="1" smtClean="0"/>
              <a:t>Sidestream</a:t>
            </a:r>
            <a:r>
              <a:rPr lang="en-US" dirty="0" smtClean="0"/>
              <a:t> Smoke</a:t>
            </a:r>
          </a:p>
          <a:p>
            <a:pPr lvl="1"/>
            <a:r>
              <a:rPr lang="en-US" dirty="0" smtClean="0"/>
              <a:t>Smoke __________ _________ of a burning cigarette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Environmental Tobacco Smoke (ETS)</a:t>
            </a:r>
          </a:p>
          <a:p>
            <a:pPr lvl="1"/>
            <a:r>
              <a:rPr lang="en-US" dirty="0" smtClean="0"/>
              <a:t>Mix of ___________ smoke and smoke from the ________ of lit cigarette</a:t>
            </a:r>
          </a:p>
          <a:p>
            <a:pPr lvl="1"/>
            <a:r>
              <a:rPr lang="en-US" dirty="0" smtClean="0"/>
              <a:t>AKA: ________________ smoke</a:t>
            </a:r>
          </a:p>
          <a:p>
            <a:pPr lvl="1"/>
            <a:r>
              <a:rPr lang="en-US" dirty="0" smtClean="0"/>
              <a:t>Causes _________ health problems to smokers and nonsmokers alike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Tobacco Affects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Brain</a:t>
            </a:r>
          </a:p>
          <a:p>
            <a:pPr lvl="1"/>
            <a:r>
              <a:rPr lang="en-US" dirty="0" smtClean="0"/>
              <a:t>Causes _____________ of chemical in the brain that causes cravings</a:t>
            </a:r>
          </a:p>
          <a:p>
            <a:pPr lvl="1"/>
            <a:r>
              <a:rPr lang="en-US" dirty="0" smtClean="0"/>
              <a:t> _____________ System</a:t>
            </a:r>
          </a:p>
          <a:p>
            <a:r>
              <a:rPr lang="en-US" dirty="0" smtClean="0"/>
              <a:t>Heart</a:t>
            </a:r>
          </a:p>
          <a:p>
            <a:pPr lvl="1"/>
            <a:r>
              <a:rPr lang="en-US" dirty="0" smtClean="0"/>
              <a:t>Causes atherosclerosis</a:t>
            </a:r>
          </a:p>
          <a:p>
            <a:pPr lvl="2"/>
            <a:r>
              <a:rPr lang="en-US" dirty="0" smtClean="0"/>
              <a:t>Heart disease that leads to high blood pressure, heart attack and stroke</a:t>
            </a:r>
          </a:p>
          <a:p>
            <a:pPr lvl="1"/>
            <a:r>
              <a:rPr lang="en-US" dirty="0" smtClean="0"/>
              <a:t>______________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Smoke ___________ airways</a:t>
            </a:r>
          </a:p>
          <a:p>
            <a:pPr lvl="1"/>
            <a:r>
              <a:rPr lang="en-US" dirty="0" smtClean="0"/>
              <a:t>Impairs lung function</a:t>
            </a:r>
          </a:p>
          <a:p>
            <a:pPr lvl="1"/>
            <a:r>
              <a:rPr lang="en-US" dirty="0" smtClean="0"/>
              <a:t>Leads to other respiratory diseases</a:t>
            </a:r>
          </a:p>
          <a:p>
            <a:pPr lvl="1"/>
            <a:r>
              <a:rPr lang="en-US" dirty="0" smtClean="0"/>
              <a:t>_______________ System</a:t>
            </a:r>
          </a:p>
          <a:p>
            <a:r>
              <a:rPr lang="en-US" dirty="0" smtClean="0"/>
              <a:t>Skin and senses</a:t>
            </a:r>
          </a:p>
          <a:p>
            <a:pPr lvl="1"/>
            <a:r>
              <a:rPr lang="en-US" dirty="0" smtClean="0"/>
              <a:t>Ages and ____________ the skin</a:t>
            </a:r>
          </a:p>
          <a:p>
            <a:pPr lvl="1"/>
            <a:r>
              <a:rPr lang="en-US" dirty="0" smtClean="0"/>
              <a:t>Inhibits senses</a:t>
            </a:r>
          </a:p>
          <a:p>
            <a:pPr lvl="1"/>
            <a:r>
              <a:rPr lang="en-US" dirty="0" smtClean="0"/>
              <a:t>________________ System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545</Words>
  <Application>Microsoft Macintosh PowerPoint</Application>
  <PresentationFormat>Custom</PresentationFormat>
  <Paragraphs>128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Tobacco</vt:lpstr>
      <vt:lpstr>Tobacco Products</vt:lpstr>
      <vt:lpstr>Tobacco Products cont.</vt:lpstr>
      <vt:lpstr>What Happens Psychologically</vt:lpstr>
      <vt:lpstr>What happens physically</vt:lpstr>
      <vt:lpstr>Harmful Chemicals in Tobacco Products</vt:lpstr>
      <vt:lpstr>What’s in a cigarette?</vt:lpstr>
      <vt:lpstr>Different Types of Tobacco Smoke</vt:lpstr>
      <vt:lpstr>How Tobacco Affects the Body</vt:lpstr>
      <vt:lpstr>How Tobacco Affects the Body cont.</vt:lpstr>
      <vt:lpstr>Physical Damages</vt:lpstr>
      <vt:lpstr>Diseases Linked to Tobacco</vt:lpstr>
      <vt:lpstr>Why People Use Tobacco </vt:lpstr>
      <vt:lpstr>Being Tobacco Free</vt:lpstr>
    </vt:vector>
  </TitlesOfParts>
  <Company>primary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</dc:title>
  <dc:creator>Becker School District</dc:creator>
  <cp:lastModifiedBy>Becker School District</cp:lastModifiedBy>
  <cp:revision>5</cp:revision>
  <cp:lastPrinted>2012-03-06T19:06:42Z</cp:lastPrinted>
  <dcterms:created xsi:type="dcterms:W3CDTF">2012-03-06T19:02:14Z</dcterms:created>
  <dcterms:modified xsi:type="dcterms:W3CDTF">2012-03-06T19:06:47Z</dcterms:modified>
</cp:coreProperties>
</file>